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4" r:id="rId9"/>
    <p:sldId id="265" r:id="rId10"/>
    <p:sldId id="275" r:id="rId11"/>
    <p:sldId id="298" r:id="rId12"/>
    <p:sldId id="267" r:id="rId13"/>
    <p:sldId id="263" r:id="rId14"/>
    <p:sldId id="268" r:id="rId15"/>
    <p:sldId id="281" r:id="rId16"/>
    <p:sldId id="295" r:id="rId17"/>
    <p:sldId id="296" r:id="rId18"/>
    <p:sldId id="297" r:id="rId19"/>
    <p:sldId id="299" r:id="rId20"/>
    <p:sldId id="294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nter-Regular" panose="020B0604020202020204" charset="0"/>
      <p:regular r:id="rId27"/>
      <p:bold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9451a3e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9451a3e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475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9451a3e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9451a3e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51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843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9451a3e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9451a3e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175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9451a3e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9451a3e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23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Limite físico da computação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39E7F2-0026-469F-ACD8-22FAAAE32C37}"/>
              </a:ext>
            </a:extLst>
          </p:cNvPr>
          <p:cNvSpPr txBox="1"/>
          <p:nvPr/>
        </p:nvSpPr>
        <p:spPr>
          <a:xfrm>
            <a:off x="541606" y="548640"/>
            <a:ext cx="5785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Problemas que começarão a surgir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FAD9600-C7C0-4098-8909-651F40D9291D}"/>
              </a:ext>
            </a:extLst>
          </p:cNvPr>
          <p:cNvSpPr txBox="1"/>
          <p:nvPr/>
        </p:nvSpPr>
        <p:spPr>
          <a:xfrm>
            <a:off x="597877" y="1273126"/>
            <a:ext cx="73925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Pensando em tarefas que exigem grandes poderes de processamento nos dias atuais, os computadores conseguem obter uma margem de cerca de 30% de desempenho superior ao que necessitamos em grandes aplicações. </a:t>
            </a:r>
          </a:p>
          <a:p>
            <a:r>
              <a:rPr lang="pt-BR" dirty="0">
                <a:solidFill>
                  <a:schemeClr val="bg1"/>
                </a:solidFill>
              </a:rPr>
              <a:t>Mas se os chips chegarem aos seus limites, veremos uma inversão de índices que fará uma paralização da evolução da ciência. </a:t>
            </a:r>
          </a:p>
          <a:p>
            <a:r>
              <a:rPr lang="pt-BR" dirty="0">
                <a:solidFill>
                  <a:schemeClr val="bg1"/>
                </a:solidFill>
              </a:rPr>
              <a:t>Os computadores não conseguirão acompanhar o ritmo de tarefas exigidas por nós, o que acarretará em programas impossíveis de serem rodados ou  simulações que demorariam eternidades para serem concluídas </a:t>
            </a:r>
          </a:p>
        </p:txBody>
      </p:sp>
      <p:sp>
        <p:nvSpPr>
          <p:cNvPr id="31" name="Google Shape;271;p30">
            <a:extLst>
              <a:ext uri="{FF2B5EF4-FFF2-40B4-BE49-F238E27FC236}">
                <a16:creationId xmlns:a16="http://schemas.microsoft.com/office/drawing/2014/main" id="{3D2AA948-634A-4772-ABF8-533608BD0F0F}"/>
              </a:ext>
            </a:extLst>
          </p:cNvPr>
          <p:cNvSpPr/>
          <p:nvPr/>
        </p:nvSpPr>
        <p:spPr>
          <a:xfrm>
            <a:off x="1214055" y="3765122"/>
            <a:ext cx="233700" cy="10291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73;p30">
            <a:extLst>
              <a:ext uri="{FF2B5EF4-FFF2-40B4-BE49-F238E27FC236}">
                <a16:creationId xmlns:a16="http://schemas.microsoft.com/office/drawing/2014/main" id="{241B9970-9CDF-4FF6-A462-C6FD9625FBF2}"/>
              </a:ext>
            </a:extLst>
          </p:cNvPr>
          <p:cNvSpPr/>
          <p:nvPr/>
        </p:nvSpPr>
        <p:spPr>
          <a:xfrm>
            <a:off x="1610426" y="3432893"/>
            <a:ext cx="233700" cy="13613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23E147F-A58E-4C86-8630-928DF3847FDC}"/>
              </a:ext>
            </a:extLst>
          </p:cNvPr>
          <p:cNvSpPr txBox="1"/>
          <p:nvPr/>
        </p:nvSpPr>
        <p:spPr>
          <a:xfrm>
            <a:off x="1235049" y="4798305"/>
            <a:ext cx="75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Antes</a:t>
            </a:r>
            <a:endParaRPr lang="pt-BR" dirty="0"/>
          </a:p>
        </p:txBody>
      </p:sp>
      <p:sp>
        <p:nvSpPr>
          <p:cNvPr id="36" name="Google Shape;271;p30">
            <a:extLst>
              <a:ext uri="{FF2B5EF4-FFF2-40B4-BE49-F238E27FC236}">
                <a16:creationId xmlns:a16="http://schemas.microsoft.com/office/drawing/2014/main" id="{A86A4A7E-0128-4589-8814-8DCD3675D079}"/>
              </a:ext>
            </a:extLst>
          </p:cNvPr>
          <p:cNvSpPr/>
          <p:nvPr/>
        </p:nvSpPr>
        <p:spPr>
          <a:xfrm>
            <a:off x="6494129" y="3367245"/>
            <a:ext cx="233700" cy="13613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73;p30">
            <a:extLst>
              <a:ext uri="{FF2B5EF4-FFF2-40B4-BE49-F238E27FC236}">
                <a16:creationId xmlns:a16="http://schemas.microsoft.com/office/drawing/2014/main" id="{A9124F6C-E132-478C-87F6-9579127049A4}"/>
              </a:ext>
            </a:extLst>
          </p:cNvPr>
          <p:cNvSpPr/>
          <p:nvPr/>
        </p:nvSpPr>
        <p:spPr>
          <a:xfrm>
            <a:off x="6890500" y="3367244"/>
            <a:ext cx="233700" cy="13613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E493E0D-1AA5-4D5F-9F76-4A7A09D15FC7}"/>
              </a:ext>
            </a:extLst>
          </p:cNvPr>
          <p:cNvSpPr txBox="1"/>
          <p:nvPr/>
        </p:nvSpPr>
        <p:spPr>
          <a:xfrm>
            <a:off x="6515123" y="4787582"/>
            <a:ext cx="750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Depois</a:t>
            </a:r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AD6A383-D129-43FB-B94D-DFB51A168569}"/>
              </a:ext>
            </a:extLst>
          </p:cNvPr>
          <p:cNvSpPr txBox="1"/>
          <p:nvPr/>
        </p:nvSpPr>
        <p:spPr>
          <a:xfrm>
            <a:off x="1839385" y="4047923"/>
            <a:ext cx="1213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Capacidade</a:t>
            </a:r>
            <a:endParaRPr lang="pt-BR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8C92256-7B9A-45FE-A0A8-C1059472151F}"/>
              </a:ext>
            </a:extLst>
          </p:cNvPr>
          <p:cNvSpPr txBox="1"/>
          <p:nvPr/>
        </p:nvSpPr>
        <p:spPr>
          <a:xfrm>
            <a:off x="609441" y="4047923"/>
            <a:ext cx="614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Uso</a:t>
            </a:r>
            <a:endParaRPr lang="pt-BR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74BDB20-D81A-4CEC-A1E4-DDEEE26FA39F}"/>
              </a:ext>
            </a:extLst>
          </p:cNvPr>
          <p:cNvSpPr txBox="1"/>
          <p:nvPr/>
        </p:nvSpPr>
        <p:spPr>
          <a:xfrm>
            <a:off x="7265876" y="3894034"/>
            <a:ext cx="1213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Capacidade</a:t>
            </a:r>
            <a:endParaRPr lang="pt-BR" dirty="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23B6897-D41B-4F1C-935D-6E993AE4CE48}"/>
              </a:ext>
            </a:extLst>
          </p:cNvPr>
          <p:cNvSpPr txBox="1"/>
          <p:nvPr/>
        </p:nvSpPr>
        <p:spPr>
          <a:xfrm>
            <a:off x="5809210" y="3894033"/>
            <a:ext cx="614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Uso</a:t>
            </a:r>
            <a:endParaRPr lang="pt-BR" dirty="0"/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ctrTitle"/>
          </p:nvPr>
        </p:nvSpPr>
        <p:spPr>
          <a:xfrm>
            <a:off x="785568" y="1907051"/>
            <a:ext cx="7359625" cy="132939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 dirty="0"/>
              <a:t>Computadores quânticos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155555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747537" y="561680"/>
            <a:ext cx="764892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Serão a solução da Humanidade: </a:t>
            </a:r>
            <a:r>
              <a:rPr lang="en" b="1" dirty="0">
                <a:solidFill>
                  <a:schemeClr val="accent1">
                    <a:lumMod val="75000"/>
                  </a:schemeClr>
                </a:solidFill>
              </a:rPr>
              <a:t>NÃO</a:t>
            </a:r>
            <a:r>
              <a:rPr lang="en" dirty="0">
                <a:solidFill>
                  <a:srgbClr val="FF0000"/>
                </a:solidFill>
              </a:rPr>
              <a:t>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DD31F4-5402-46F1-B8F1-BB402A307F05}"/>
              </a:ext>
            </a:extLst>
          </p:cNvPr>
          <p:cNvSpPr txBox="1"/>
          <p:nvPr/>
        </p:nvSpPr>
        <p:spPr>
          <a:xfrm>
            <a:off x="696351" y="1702191"/>
            <a:ext cx="731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Os computadores quânticos não vão substituir os computadores comuns, isso poque funcionam de formas diferentes, consequentemente, possuem finalidades e usos distintos.</a:t>
            </a:r>
          </a:p>
          <a:p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Pensando em um exemplo básico: Uma pessoas que trabalha com Word, não precisa de um computador quântico em casa, mas um cientista que trabalha com criptografias avançadas não pode trabalhar sem a presença de um computador quântico.</a:t>
            </a: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1037824" y="1353950"/>
            <a:ext cx="7170673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Por traz de uma execução de software os processadores realizam uma codificação dentre zeros e uns.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Isso ocorre devido aos pequenos transistores que conseguem fazer distinção dentre esses dois valores </a:t>
            </a:r>
            <a:endParaRPr dirty="0"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funciona um chip de processamento?</a:t>
            </a:r>
            <a:endParaRPr dirty="0"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3CB914-5932-4C11-A821-5211ACB4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3264942"/>
            <a:ext cx="3630619" cy="15293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83A75D-34F5-4562-A096-30A22CC47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163" y="3264942"/>
            <a:ext cx="3443892" cy="149185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funciona?</a:t>
            </a:r>
            <a:br>
              <a:rPr lang="en" dirty="0"/>
            </a:br>
            <a:endParaRPr dirty="0"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5D660A8-9903-4B0F-86EE-CED186AF266E}"/>
              </a:ext>
            </a:extLst>
          </p:cNvPr>
          <p:cNvSpPr txBox="1"/>
          <p:nvPr/>
        </p:nvSpPr>
        <p:spPr>
          <a:xfrm>
            <a:off x="1037850" y="1161314"/>
            <a:ext cx="70683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accent1">
                    <a:lumMod val="75000"/>
                  </a:schemeClr>
                </a:solidFill>
              </a:rPr>
              <a:t>Diferente de um computador comum que trabalha com bits (0 e 1) de informações, o computadores quânticos utilizam os chamados qubits (contração de bits quânticos) que são partículas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, como elétrons e fótons.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b="0" i="0" dirty="0">
                <a:solidFill>
                  <a:schemeClr val="accent1">
                    <a:lumMod val="75000"/>
                  </a:schemeClr>
                </a:solidFill>
                <a:effectLst/>
                <a:latin typeface="Merriweather"/>
              </a:rPr>
              <a:t>Algumas empresas, como IBM, Google e </a:t>
            </a:r>
            <a:r>
              <a:rPr lang="pt-BR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Merriweather"/>
              </a:rPr>
              <a:t>Rigetti</a:t>
            </a:r>
            <a:r>
              <a:rPr lang="pt-BR" b="0" i="0" dirty="0">
                <a:solidFill>
                  <a:schemeClr val="accent1">
                    <a:lumMod val="75000"/>
                  </a:schemeClr>
                </a:solidFill>
                <a:effectLst/>
                <a:latin typeface="Merriweather"/>
              </a:rPr>
              <a:t> </a:t>
            </a:r>
            <a:r>
              <a:rPr lang="pt-BR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Merriweather"/>
              </a:rPr>
              <a:t>Computing</a:t>
            </a:r>
            <a:r>
              <a:rPr lang="pt-BR" b="0" i="0" dirty="0">
                <a:solidFill>
                  <a:schemeClr val="accent1">
                    <a:lumMod val="75000"/>
                  </a:schemeClr>
                </a:solidFill>
                <a:effectLst/>
                <a:latin typeface="Merriweather"/>
              </a:rPr>
              <a:t>, usam circuitos supercondutores resfriados a temperaturas mais frias que o espaço profundo com o objetivo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Merriweather"/>
              </a:rPr>
              <a:t>de</a:t>
            </a:r>
            <a:r>
              <a:rPr lang="pt-BR" b="0" i="0" dirty="0">
                <a:solidFill>
                  <a:schemeClr val="accent1">
                    <a:lumMod val="75000"/>
                  </a:schemeClr>
                </a:solidFill>
                <a:effectLst/>
                <a:latin typeface="Merriweather"/>
              </a:rPr>
              <a:t> isolar os qubits em um estado quântico controlado.</a:t>
            </a:r>
            <a:endParaRPr lang="pt-B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DF32E1-BB4A-415C-B8F9-EE13706A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36" y="3087066"/>
            <a:ext cx="2512742" cy="15006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08A288-FBD1-4180-86DB-2DFC3564F37F}"/>
              </a:ext>
            </a:extLst>
          </p:cNvPr>
          <p:cNvSpPr txBox="1"/>
          <p:nvPr/>
        </p:nvSpPr>
        <p:spPr>
          <a:xfrm>
            <a:off x="1037850" y="4640362"/>
            <a:ext cx="2014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</a:rPr>
              <a:t>Computador Clássico</a:t>
            </a:r>
            <a:endParaRPr lang="pt-BR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90B744-FD51-4C88-8992-438E881CE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266" y="3082646"/>
            <a:ext cx="3762516" cy="15006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6066BB2-126F-4A2D-84C7-F67BBF9742BB}"/>
              </a:ext>
            </a:extLst>
          </p:cNvPr>
          <p:cNvSpPr txBox="1"/>
          <p:nvPr/>
        </p:nvSpPr>
        <p:spPr>
          <a:xfrm>
            <a:off x="5753687" y="458745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accent1">
                    <a:lumMod val="75000"/>
                  </a:schemeClr>
                </a:solidFill>
              </a:rPr>
              <a:t>Computador 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Quânticos</a:t>
            </a:r>
            <a:endParaRPr lang="pt-BR" b="1" dirty="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ctrTitle"/>
          </p:nvPr>
        </p:nvSpPr>
        <p:spPr>
          <a:xfrm>
            <a:off x="848874" y="1176528"/>
            <a:ext cx="7068300" cy="198653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qubits conseguem deduzir qual é o caminho correto a partir das chamas interferências, que nada mais são do que duas ondas em conflito.</a:t>
            </a: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Esses conflitos podem ser:</a:t>
            </a: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* Interferências Construtivas: quando duas ondas se somam e dão resultados positivos;</a:t>
            </a:r>
            <a:br>
              <a:rPr lang="pt-BR" sz="1800" dirty="0"/>
            </a:br>
            <a:r>
              <a:rPr lang="pt-BR" sz="1800" dirty="0"/>
              <a:t>* Interferências destrutiva: quando duas ondas se subtraem e consequentemente se anulam. </a:t>
            </a:r>
            <a:br>
              <a:rPr lang="pt-BR" sz="1800" dirty="0"/>
            </a:br>
            <a:endParaRPr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401BBB-57AE-4050-86F0-15E85C724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2" y="3292811"/>
            <a:ext cx="3621024" cy="14921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544663-58A3-4F80-9B91-F1F62F1C6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016" y="3292811"/>
            <a:ext cx="3702254" cy="1285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747537" y="561680"/>
            <a:ext cx="764892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Pense em uma receita de bolo: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DD31F4-5402-46F1-B8F1-BB402A307F05}"/>
              </a:ext>
            </a:extLst>
          </p:cNvPr>
          <p:cNvSpPr txBox="1"/>
          <p:nvPr/>
        </p:nvSpPr>
        <p:spPr>
          <a:xfrm>
            <a:off x="678063" y="1180578"/>
            <a:ext cx="731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Você quer testar se um bolo feito com Margarina e mais gostoso do que um bolo feito de manteiga! Na “vida real”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</a:rPr>
              <a:t>vc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 deverá fazer dois bolos para tirar a prova real, mas pensando em um </a:t>
            </a:r>
            <a:r>
              <a:rPr lang="pt-BR" sz="1600" dirty="0" err="1">
                <a:solidFill>
                  <a:schemeClr val="accent1">
                    <a:lumMod val="75000"/>
                  </a:schemeClr>
                </a:solidFill>
              </a:rPr>
              <a:t>qubit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 isso não será necessário pois os dois casos de testes vão ser executados juntos quando chegar a hora e no final teremos dois bolos quando teríamos que ter apenas um.</a:t>
            </a:r>
          </a:p>
          <a:p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Isso acontece por causa da probabilidade das ondas, onde a manteiga, nesse exemplo, foi codificada para ter ondas maiores do que o margarina.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BBF9E5-74BF-4881-9AE2-63E44265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19" y="3271525"/>
            <a:ext cx="3066288" cy="15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1620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544099" y="292608"/>
            <a:ext cx="7068300" cy="9945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Outro Exemplo, que pode ajudar no entendimento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2662F1-998C-4527-B928-62B8501D32D7}"/>
              </a:ext>
            </a:extLst>
          </p:cNvPr>
          <p:cNvSpPr txBox="1"/>
          <p:nvPr/>
        </p:nvSpPr>
        <p:spPr>
          <a:xfrm>
            <a:off x="682752" y="1524000"/>
            <a:ext cx="79613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Imagine uma lista de nomes, onde </a:t>
            </a:r>
            <a:r>
              <a:rPr lang="pt-BR" dirty="0" err="1"/>
              <a:t>vc</a:t>
            </a:r>
            <a:r>
              <a:rPr lang="pt-BR" dirty="0"/>
              <a:t> precisa que o sistema encontre um nome especifico nesse conjunto.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Computador comum: Será feita uma comparação dentre todos os nome até que o correto seja descoberto, esse processo demoraria muito tempo (pensando em uma lista enorme). Em uma lista de 1 milhão de nomes, teríamos 1:1.000.000 de acertar pela primeira vez.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Computador quântico: Está diretamente ligada a intensidade da onda, se pegarmos um nome na lista e aumentarmos a intensidade da onda correspondente a ela, a chance de ser encontrado seria muito maior. Pois ela seria a mais “provável” diante do contexto das outras ondas. Quanto mais alta a intensidade da onda, mais provável seria de encontrar o nome pela primeira vez. Fazendo uma média, seria algo em torno de 1:1.000. </a:t>
            </a:r>
          </a:p>
        </p:txBody>
      </p:sp>
    </p:spTree>
    <p:extLst>
      <p:ext uri="{BB962C8B-B14F-4D97-AF65-F5344CB8AC3E}">
        <p14:creationId xmlns:p14="http://schemas.microsoft.com/office/powerpoint/2010/main" val="201569542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ctrTitle"/>
          </p:nvPr>
        </p:nvSpPr>
        <p:spPr>
          <a:xfrm>
            <a:off x="483114" y="457200"/>
            <a:ext cx="2010150" cy="316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Conclusão</a:t>
            </a:r>
            <a:endParaRPr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650537-87B8-4980-83EF-E16F69064FE9}"/>
              </a:ext>
            </a:extLst>
          </p:cNvPr>
          <p:cNvSpPr txBox="1"/>
          <p:nvPr/>
        </p:nvSpPr>
        <p:spPr>
          <a:xfrm>
            <a:off x="541606" y="1062111"/>
            <a:ext cx="773723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Os computadores quânticos, vão ajudar a solucionar grande parte dos problemas que enfrentamos atualmente. </a:t>
            </a:r>
          </a:p>
          <a:p>
            <a:r>
              <a:rPr lang="pt-BR" sz="1600" dirty="0">
                <a:solidFill>
                  <a:schemeClr val="bg1"/>
                </a:solidFill>
              </a:rPr>
              <a:t>Pensando em computadores convencionais, nós provavelmente não precisaremos de uma tecnologia tão superior como essa. Pois nossas tarefas, por mais complexas que possam ser não dependem de tantos recursos.</a:t>
            </a:r>
          </a:p>
          <a:p>
            <a:r>
              <a:rPr lang="pt-BR" sz="1600" dirty="0">
                <a:solidFill>
                  <a:schemeClr val="bg1"/>
                </a:solidFill>
              </a:rPr>
              <a:t>Além disso, computadores quânticos ainda são muito inviáveis pela sua complexidade, seu valor e por fatores que não permitem a sua fácil comercialização. </a:t>
            </a:r>
          </a:p>
          <a:p>
            <a:r>
              <a:rPr lang="pt-BR" sz="1600" dirty="0">
                <a:solidFill>
                  <a:schemeClr val="bg1"/>
                </a:solidFill>
              </a:rPr>
              <a:t>Mas, visando públicos específicos como: criptografia e segurança, medicina, física e física computacional, esse pode ser o ponto de partida para um futuro de grandes avanços para a humanidade.</a:t>
            </a:r>
          </a:p>
        </p:txBody>
      </p:sp>
    </p:spTree>
    <p:extLst>
      <p:ext uri="{BB962C8B-B14F-4D97-AF65-F5344CB8AC3E}">
        <p14:creationId xmlns:p14="http://schemas.microsoft.com/office/powerpoint/2010/main" val="9066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ctrTitle"/>
          </p:nvPr>
        </p:nvSpPr>
        <p:spPr>
          <a:xfrm>
            <a:off x="483114" y="457200"/>
            <a:ext cx="2010150" cy="3162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Conclusão</a:t>
            </a:r>
            <a:endParaRPr sz="28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650537-87B8-4980-83EF-E16F69064FE9}"/>
              </a:ext>
            </a:extLst>
          </p:cNvPr>
          <p:cNvSpPr txBox="1"/>
          <p:nvPr/>
        </p:nvSpPr>
        <p:spPr>
          <a:xfrm>
            <a:off x="541606" y="1062111"/>
            <a:ext cx="77372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Merriweather"/>
              </a:rPr>
              <a:t>O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Merriweather"/>
              </a:rPr>
              <a:t>s computadores quânticos prometem impulsionar avanços impressionantes em vários campos, da ciência dos materiais à pesquisa farmacêutica. As empresas já estão realizando experiências com eles para desenvolver facilidades como baterias mais leves e mais poderosas para carros elétricos e para ajudar a criar novos medicamentos.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7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Instrudução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últimos 70 anos a humanidade ficou extremamente dependente da computação de suas vertentes.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Já utilizamos tecnologia até mesmo para as tarefas mais simples do cotidiano.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Isso significa que a cada ano que se passa, mais estamos excluindo tarefas manuais para recorrer a funções automatizadas.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B5F08F-8F19-4AAF-8ED7-DEFFC243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55" y="394498"/>
            <a:ext cx="3698479" cy="19189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29C3FCE-B6FD-4BF1-B8AF-761AE9A21F43}"/>
              </a:ext>
            </a:extLst>
          </p:cNvPr>
          <p:cNvSpPr txBox="1"/>
          <p:nvPr/>
        </p:nvSpPr>
        <p:spPr>
          <a:xfrm>
            <a:off x="4991315" y="2571750"/>
            <a:ext cx="35239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Pensando em áreas científicas, humanos já conseguem evitar testes em animais para dar espaço a simulações que podem obter resultados semelhantes.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0"/>
          <p:cNvSpPr txBox="1"/>
          <p:nvPr/>
        </p:nvSpPr>
        <p:spPr>
          <a:xfrm>
            <a:off x="3707015" y="2141363"/>
            <a:ext cx="1729969" cy="86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FIM</a:t>
            </a:r>
            <a:endParaRPr sz="4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665081" y="1463040"/>
            <a:ext cx="5889600" cy="19438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Qual o Problema?</a:t>
            </a:r>
            <a:endParaRPr sz="6800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353F66-68AE-411A-A038-D2FBEF6C3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277" y="0"/>
            <a:ext cx="3059723" cy="515683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651012" y="260253"/>
            <a:ext cx="8394513" cy="42739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pt-BR" sz="4800" b="1" dirty="0"/>
              <a:t>Estamos chegando no limite físico de processamento de nossos chips atuais!!</a:t>
            </a:r>
            <a:br>
              <a:rPr lang="pt-BR" sz="4800" b="1" dirty="0"/>
            </a:b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Onde Percebemos esse limite?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000" dirty="0"/>
              <a:t>Em programação, existem simulações que já atingem 1 dia de execução;</a:t>
            </a:r>
            <a:endParaRPr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000" dirty="0" err="1"/>
              <a:t>Estudos</a:t>
            </a:r>
            <a:r>
              <a:rPr lang="en-US" sz="2000" dirty="0"/>
              <a:t> </a:t>
            </a:r>
            <a:r>
              <a:rPr lang="en-US" sz="2000" dirty="0" err="1"/>
              <a:t>físicos</a:t>
            </a:r>
            <a:r>
              <a:rPr lang="en-US" sz="2000" dirty="0"/>
              <a:t> que </a:t>
            </a:r>
            <a:r>
              <a:rPr lang="en-US" sz="2000" dirty="0" err="1"/>
              <a:t>realizam</a:t>
            </a:r>
            <a:r>
              <a:rPr lang="en-US" sz="2000" dirty="0"/>
              <a:t> testes de </a:t>
            </a:r>
            <a:r>
              <a:rPr lang="en-US" sz="2000" dirty="0" err="1"/>
              <a:t>mecânica</a:t>
            </a:r>
            <a:r>
              <a:rPr lang="en-US" sz="2000" dirty="0"/>
              <a:t> </a:t>
            </a:r>
            <a:r>
              <a:rPr lang="en-US" sz="2000" dirty="0" err="1"/>
              <a:t>quântica</a:t>
            </a:r>
            <a:r>
              <a:rPr lang="en-US" sz="2000" dirty="0"/>
              <a:t> </a:t>
            </a:r>
            <a:r>
              <a:rPr lang="en-US" sz="2000" dirty="0" err="1"/>
              <a:t>já</a:t>
            </a:r>
            <a:r>
              <a:rPr lang="en-US" sz="2000" dirty="0"/>
              <a:t> </a:t>
            </a:r>
            <a:r>
              <a:rPr lang="en-US" sz="2000" dirty="0" err="1"/>
              <a:t>demoraram</a:t>
            </a:r>
            <a:r>
              <a:rPr lang="en-US" sz="2000" dirty="0"/>
              <a:t> 3 </a:t>
            </a:r>
            <a:r>
              <a:rPr lang="en-US" sz="2000" dirty="0" err="1"/>
              <a:t>anos</a:t>
            </a:r>
            <a:r>
              <a:rPr lang="en-US" sz="2000" dirty="0"/>
              <a:t> para </a:t>
            </a:r>
            <a:r>
              <a:rPr lang="en-US" sz="2000" dirty="0" err="1"/>
              <a:t>serem</a:t>
            </a:r>
            <a:r>
              <a:rPr lang="en-US" sz="2000" dirty="0"/>
              <a:t> </a:t>
            </a:r>
            <a:r>
              <a:rPr lang="en-US" sz="2000" dirty="0" err="1"/>
              <a:t>finalizadas</a:t>
            </a:r>
            <a:r>
              <a:rPr lang="en-US" sz="2000" dirty="0"/>
              <a:t>.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494236" y="747676"/>
            <a:ext cx="6174828" cy="119423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>
                <a:solidFill>
                  <a:schemeClr val="lt1"/>
                </a:solidFill>
              </a:rPr>
              <a:t>Lei de Moore</a:t>
            </a:r>
            <a:endParaRPr sz="6800" dirty="0">
              <a:solidFill>
                <a:schemeClr val="l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377418" y="3486944"/>
            <a:ext cx="323741" cy="3091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101" name="Google Shape;101;p18"/>
          <p:cNvGrpSpPr/>
          <p:nvPr/>
        </p:nvGrpSpPr>
        <p:grpSpPr>
          <a:xfrm>
            <a:off x="6975558" y="1751133"/>
            <a:ext cx="1387013" cy="1387384"/>
            <a:chOff x="6654650" y="3665275"/>
            <a:chExt cx="409100" cy="409125"/>
          </a:xfrm>
        </p:grpSpPr>
        <p:sp>
          <p:nvSpPr>
            <p:cNvPr id="102" name="Google Shape;10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grpSp>
        <p:nvGrpSpPr>
          <p:cNvPr id="104" name="Google Shape;104;p18"/>
          <p:cNvGrpSpPr/>
          <p:nvPr/>
        </p:nvGrpSpPr>
        <p:grpSpPr>
          <a:xfrm rot="1056976">
            <a:off x="5638910" y="2841838"/>
            <a:ext cx="916363" cy="916472"/>
            <a:chOff x="570875" y="4322250"/>
            <a:chExt cx="443300" cy="443325"/>
          </a:xfrm>
        </p:grpSpPr>
        <p:sp>
          <p:nvSpPr>
            <p:cNvPr id="105" name="Google Shape;10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  <p:sp>
        <p:nvSpPr>
          <p:cNvPr id="109" name="Google Shape;109;p18"/>
          <p:cNvSpPr/>
          <p:nvPr/>
        </p:nvSpPr>
        <p:spPr>
          <a:xfrm rot="2466773">
            <a:off x="5741699" y="2019882"/>
            <a:ext cx="449798" cy="4294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 rot="-1609367">
            <a:off x="6399536" y="2290128"/>
            <a:ext cx="323700" cy="3090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926420">
            <a:off x="8362263" y="2534988"/>
            <a:ext cx="242429" cy="2314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 rot="-1609361">
            <a:off x="7353476" y="984336"/>
            <a:ext cx="218402" cy="20853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016774" y="1624818"/>
            <a:ext cx="5654700" cy="27470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O</a:t>
            </a:r>
            <a:r>
              <a:rPr lang="pt-B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número de transistores dos chips teria um aumento de 100%, pelo mesmo custo, a cada período de 18 meses.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3126C59-FC37-48AE-A734-4FEBDF402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335" y="1"/>
            <a:ext cx="9308335" cy="50542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897198" y="1839638"/>
            <a:ext cx="8169430" cy="2021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 dirty="0"/>
              <a:t>Esse ritmo de crescimento progressivo tem um limite, segundo Moore, e está previsto para </a:t>
            </a:r>
            <a:r>
              <a:rPr lang="pt-BR" sz="4400" dirty="0"/>
              <a:t>2025</a:t>
            </a:r>
            <a:r>
              <a:rPr lang="pt-BR" sz="2900" dirty="0"/>
              <a:t>.</a:t>
            </a:r>
            <a:endParaRPr sz="2900"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966</Words>
  <Application>Microsoft Office PowerPoint</Application>
  <PresentationFormat>Apresentação na tela (16:9)</PresentationFormat>
  <Paragraphs>65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7" baseType="lpstr">
      <vt:lpstr>Calibri</vt:lpstr>
      <vt:lpstr>Montserrat</vt:lpstr>
      <vt:lpstr>Merriweather</vt:lpstr>
      <vt:lpstr>arial</vt:lpstr>
      <vt:lpstr>Inter-Regular</vt:lpstr>
      <vt:lpstr>arial</vt:lpstr>
      <vt:lpstr>Joan template</vt:lpstr>
      <vt:lpstr>Limite físico da computação </vt:lpstr>
      <vt:lpstr>Instrudução</vt:lpstr>
      <vt:lpstr>Qual o Problema?</vt:lpstr>
      <vt:lpstr>Estamos chegando no limite físico de processamento de nossos chips atuais!! </vt:lpstr>
      <vt:lpstr>Onde Percebemos esse limite?</vt:lpstr>
      <vt:lpstr>Lei de Moore</vt:lpstr>
      <vt:lpstr>Apresentação do PowerPoint</vt:lpstr>
      <vt:lpstr>Apresentação do PowerPoint</vt:lpstr>
      <vt:lpstr>Esse ritmo de crescimento progressivo tem um limite, segundo Moore, e está previsto para 2025.</vt:lpstr>
      <vt:lpstr>Apresentação do PowerPoint</vt:lpstr>
      <vt:lpstr>Computadores quânticos</vt:lpstr>
      <vt:lpstr>Serão a solução da Humanidade: NÃO </vt:lpstr>
      <vt:lpstr>Como funciona um chip de processamento?</vt:lpstr>
      <vt:lpstr>Como funciona? </vt:lpstr>
      <vt:lpstr>Os qubits conseguem deduzir qual é o caminho correto a partir das chamas interferências, que nada mais são do que duas ondas em conflito.  Esses conflitos podem ser:  * Interferências Construtivas: quando duas ondas se somam e dão resultados positivos; * Interferências destrutiva: quando duas ondas se subtraem e consequentemente se anulam.  </vt:lpstr>
      <vt:lpstr>Pense em uma receita de bolo: </vt:lpstr>
      <vt:lpstr>Outro Exemplo, que pode ajudar no entendimento</vt:lpstr>
      <vt:lpstr>Conclusão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Limite físico da computação</dc:title>
  <dc:creator>Henrique Neves</dc:creator>
  <cp:lastModifiedBy>Henrique Neves Lago</cp:lastModifiedBy>
  <cp:revision>24</cp:revision>
  <dcterms:modified xsi:type="dcterms:W3CDTF">2021-03-30T11:10:14Z</dcterms:modified>
</cp:coreProperties>
</file>